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07" autoAdjust="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-797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224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14d835452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14d835452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1.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遊戲類型</a:t>
            </a: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本遊戲是以偵探遊戲為主軸的密室逃脫遊戲，屬於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PZG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與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AVG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類遊戲。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2.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遊戲簡介</a:t>
            </a: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在這遊戲的一些角落藏著一些可幫助解謎的線索，在遊戲內拾起物件，盡全力完成密室逃脫，並須在這個過程聯想劇情，嘗試解開兇案之謎。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3.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主要體驗</a:t>
            </a: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嘗試在壓抑、詭譎的背景音樂中進行冷靜的推理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4.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遊戲目標</a:t>
            </a: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完成密室逃脫、找出兇手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5.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核心玩法</a:t>
            </a: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拾起物件，解謎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6.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遊戲特色</a:t>
            </a: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藉由線索推理，訓練玩家推理邏輯能力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1.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各關卡簡介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在各關卡進行蒐證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&amp;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調查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玩家必須解出解謎關卡，方得進入下段劇情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:</a:t>
            </a:r>
            <a:endParaRPr lang="zh-TW" altLang="en-US" sz="1100" dirty="0" smtClean="0">
              <a:solidFill>
                <a:srgbClr val="FFFFFF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前言 → 古堡 → 學院 → 醫院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2.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關卡設計</a:t>
            </a: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依各場景而定，大致上為解鎖、閱讀線索等基本操作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9e52235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9e52235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世界觀美術設定</a:t>
            </a: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古堡：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19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世紀中古風格</a:t>
            </a: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學校：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20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世紀中古風格</a:t>
            </a: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醫院：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21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世紀現代風格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9e522351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9e522351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1.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遊戲主架構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一個世界，三個有相連的故事線，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14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個小場景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2.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遊戲主流程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劇本 → 遊戲 → 劇本 → 遊戲 → 劇本 → 遊戲 → 劇本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3.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子系統模組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可互動物件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: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解鎖用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e.g.(</a:t>
            </a: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密碼鎖與鑰匙</a:t>
            </a:r>
            <a:r>
              <a:rPr lang="en-US" altLang="zh-TW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)</a:t>
            </a:r>
            <a:endParaRPr lang="zh-TW" altLang="en-US" sz="1100" dirty="0" smtClean="0">
              <a:solidFill>
                <a:srgbClr val="FFFFFF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1100" dirty="0" smtClean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非解鎖用物件提供遊戲者資訊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zh-TW" altLang="en-US" dirty="0" smtClean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9e522351f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9e522351f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9e522351f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9e522351f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9e522351f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9e522351f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266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087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56033" y="24440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BiauKai"/>
              <a:ea typeface="BiauKai"/>
              <a:cs typeface="BiauKai"/>
              <a:sym typeface="BiauKa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38455" y="3212311"/>
            <a:ext cx="8520600" cy="11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 dirty="0">
                <a:solidFill>
                  <a:srgbClr val="FFFFFF"/>
                </a:solidFill>
              </a:rPr>
              <a:t>邱柏</a:t>
            </a:r>
            <a:r>
              <a:rPr lang="zh-TW" sz="1800" dirty="0" smtClean="0">
                <a:solidFill>
                  <a:srgbClr val="FFFFFF"/>
                </a:solidFill>
              </a:rPr>
              <a:t>愷</a:t>
            </a:r>
            <a:r>
              <a:rPr lang="en-US" altLang="zh-TW" sz="1800" dirty="0" smtClean="0">
                <a:solidFill>
                  <a:srgbClr val="FFFFFF"/>
                </a:solidFill>
              </a:rPr>
              <a:t> 704 10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 dirty="0" smtClean="0">
                <a:solidFill>
                  <a:srgbClr val="FFFFFF"/>
                </a:solidFill>
              </a:rPr>
              <a:t>郭</a:t>
            </a:r>
            <a:r>
              <a:rPr lang="zh-TW" sz="1800" dirty="0">
                <a:solidFill>
                  <a:srgbClr val="FFFFFF"/>
                </a:solidFill>
              </a:rPr>
              <a:t>慕</a:t>
            </a:r>
            <a:r>
              <a:rPr lang="zh-TW" sz="1800" dirty="0" smtClean="0">
                <a:solidFill>
                  <a:srgbClr val="FFFFFF"/>
                </a:solidFill>
              </a:rPr>
              <a:t>天</a:t>
            </a:r>
            <a:r>
              <a:rPr lang="en-US" altLang="zh-TW" sz="1800" dirty="0" smtClean="0">
                <a:solidFill>
                  <a:srgbClr val="FFFFFF"/>
                </a:solidFill>
              </a:rPr>
              <a:t> 704 15</a:t>
            </a:r>
            <a:endParaRPr sz="1800" dirty="0">
              <a:solidFill>
                <a:srgbClr val="FFFFFF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800" dirty="0" smtClean="0">
                <a:solidFill>
                  <a:srgbClr val="FFFFFF"/>
                </a:solidFill>
              </a:rPr>
              <a:t>林鈺軒</a:t>
            </a:r>
            <a:r>
              <a:rPr lang="en-US" altLang="zh-TW" sz="1800" dirty="0" smtClean="0">
                <a:solidFill>
                  <a:srgbClr val="FFFFFF"/>
                </a:solidFill>
              </a:rPr>
              <a:t> 706 05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22000" y="429950"/>
            <a:ext cx="7954200" cy="24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dirty="0">
                <a:solidFill>
                  <a:srgbClr val="FFFFFF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Microsoft JhengHei"/>
                <a:sym typeface="Microsoft JhengHei"/>
              </a:rPr>
              <a:t>數理菁英班python遊戲專題</a:t>
            </a:r>
            <a:endParaRPr sz="3600" dirty="0">
              <a:solidFill>
                <a:srgbClr val="FFFFFF"/>
              </a:solidFill>
              <a:latin typeface="DFKai-SB" panose="03000509000000000000" pitchFamily="65" charset="-120"/>
              <a:ea typeface="DFKai-SB" panose="03000509000000000000" pitchFamily="65" charset="-120"/>
              <a:cs typeface="Microsoft JhengHei"/>
              <a:sym typeface="Microsoft JhengHe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dirty="0">
                <a:solidFill>
                  <a:srgbClr val="FFFFFF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Microsoft JhengHei"/>
                <a:sym typeface="Microsoft JhengHei"/>
              </a:rPr>
              <a:t>專題製作報告</a:t>
            </a:r>
            <a:endParaRPr sz="3600" dirty="0">
              <a:solidFill>
                <a:srgbClr val="FFFFFF"/>
              </a:solidFill>
              <a:latin typeface="DFKai-SB" panose="03000509000000000000" pitchFamily="65" charset="-120"/>
              <a:ea typeface="DFKai-SB" panose="03000509000000000000" pitchFamily="65" charset="-120"/>
              <a:cs typeface="Microsoft JhengHei"/>
              <a:sym typeface="Microsoft JhengHe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7200" dirty="0">
                <a:solidFill>
                  <a:srgbClr val="FFFFFF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DFKai-SB"/>
                <a:sym typeface="DFKai-SB"/>
              </a:rPr>
              <a:t>委託</a:t>
            </a:r>
            <a:endParaRPr sz="7200" dirty="0">
              <a:solidFill>
                <a:srgbClr val="FFFFFF"/>
              </a:solidFill>
              <a:latin typeface="DFKai-SB" panose="03000509000000000000" pitchFamily="65" charset="-120"/>
              <a:ea typeface="DFKai-SB" panose="03000509000000000000" pitchFamily="65" charset="-120"/>
              <a:cs typeface="DFKai-SB"/>
              <a:sym typeface="DFKai-SB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66432" y="1811383"/>
            <a:ext cx="800219" cy="178525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遊戲</a:t>
            </a:r>
            <a:endParaRPr kumimoji="0" lang="en-US" sz="4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6" name="直線接點 5"/>
          <p:cNvCxnSpPr/>
          <p:nvPr/>
        </p:nvCxnSpPr>
        <p:spPr>
          <a:xfrm flipV="1">
            <a:off x="1097280" y="1334384"/>
            <a:ext cx="1398270" cy="1369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 flipV="1">
            <a:off x="1097279" y="2697480"/>
            <a:ext cx="1404802" cy="6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1097280" y="2704011"/>
            <a:ext cx="1579245" cy="16965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2220686" y="696927"/>
            <a:ext cx="3065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物件套用範本</a:t>
            </a:r>
            <a:r>
              <a:rPr kumimoji="0" lang="en-US" altLang="zh-TW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&amp;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子</a:t>
            </a:r>
            <a:r>
              <a:rPr kumimoji="0" lang="zh-TW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運作系統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2" name="文字方塊 31"/>
          <p:cNvSpPr txBox="1"/>
          <p:nvPr/>
        </p:nvSpPr>
        <p:spPr>
          <a:xfrm>
            <a:off x="2295525" y="3711174"/>
            <a:ext cx="3065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劇情控制系統</a:t>
            </a:r>
            <a:endParaRPr kumimoji="0" lang="en-US" altLang="zh-TW" sz="32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Stage0&amp;1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2353492" y="2291226"/>
            <a:ext cx="3065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主要運作系統</a:t>
            </a:r>
            <a:r>
              <a:rPr kumimoji="0" lang="en-US" altLang="zh-TW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(</a:t>
            </a:r>
            <a:r>
              <a:rPr kumimoji="0" lang="en-US" altLang="zh-TW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GameSys</a:t>
            </a:r>
            <a:r>
              <a:rPr kumimoji="0" lang="en-US" altLang="zh-TW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)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cxnSp>
        <p:nvCxnSpPr>
          <p:cNvPr id="27" name="直線接點 26"/>
          <p:cNvCxnSpPr/>
          <p:nvPr/>
        </p:nvCxnSpPr>
        <p:spPr>
          <a:xfrm flipV="1">
            <a:off x="5201107" y="1549423"/>
            <a:ext cx="1097280" cy="27958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/>
          <p:cNvSpPr txBox="1"/>
          <p:nvPr/>
        </p:nvSpPr>
        <p:spPr>
          <a:xfrm>
            <a:off x="6409509" y="1189370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Current Stage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31" name="直線接點 30"/>
          <p:cNvCxnSpPr/>
          <p:nvPr/>
        </p:nvCxnSpPr>
        <p:spPr>
          <a:xfrm flipV="1">
            <a:off x="5197841" y="2291226"/>
            <a:ext cx="1211668" cy="20540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/>
          <p:cNvSpPr txBox="1"/>
          <p:nvPr/>
        </p:nvSpPr>
        <p:spPr>
          <a:xfrm>
            <a:off x="6409509" y="1998838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bg1"/>
                </a:solidFill>
              </a:rPr>
              <a:t>Textline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34" name="直線接點 33"/>
          <p:cNvCxnSpPr/>
          <p:nvPr/>
        </p:nvCxnSpPr>
        <p:spPr>
          <a:xfrm flipV="1">
            <a:off x="5252814" y="3100694"/>
            <a:ext cx="1121272" cy="12445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6425793" y="2879645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Fade </a:t>
            </a:r>
            <a:r>
              <a:rPr lang="en-US" sz="3200" dirty="0" err="1" smtClean="0">
                <a:solidFill>
                  <a:schemeClr val="bg1"/>
                </a:solidFill>
              </a:rPr>
              <a:t>In&amp;Out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95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  <p:bldP spid="33" grpId="0"/>
      <p:bldP spid="33" grpId="1"/>
      <p:bldP spid="36" grpId="0"/>
      <p:bldP spid="3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157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152674" y="36189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6000" dirty="0" smtClean="0">
                <a:solidFill>
                  <a:srgbClr val="FFFFFF"/>
                </a:solidFill>
                <a:latin typeface="DFKai-SB" panose="03000509000000000000" pitchFamily="65" charset="-120"/>
                <a:ea typeface="DFKai-SB" panose="03000509000000000000" pitchFamily="65" charset="-120"/>
                <a:cs typeface="Microsoft JhengHei"/>
                <a:sym typeface="Microsoft JhengHei"/>
              </a:rPr>
              <a:t>劇情介紹</a:t>
            </a:r>
            <a:endParaRPr sz="6000" dirty="0">
              <a:solidFill>
                <a:srgbClr val="FFFFFF"/>
              </a:solidFill>
              <a:latin typeface="DFKai-SB" panose="03000509000000000000" pitchFamily="65" charset="-120"/>
              <a:ea typeface="DFKai-SB" panose="03000509000000000000" pitchFamily="65" charset="-120"/>
              <a:cs typeface="Microsoft JhengHei"/>
              <a:sym typeface="Microsoft Jheng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60025"/>
            <a:ext cx="8520600" cy="3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600" dirty="0">
              <a:solidFill>
                <a:srgbClr val="FFFFFF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4" name="Google Shape;61;p14"/>
          <p:cNvSpPr txBox="1">
            <a:spLocks/>
          </p:cNvSpPr>
          <p:nvPr/>
        </p:nvSpPr>
        <p:spPr>
          <a:xfrm>
            <a:off x="152674" y="3618921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15000"/>
              </a:lnSpc>
              <a:buSzPts val="1100"/>
            </a:pPr>
            <a:r>
              <a:rPr lang="zh-TW" altLang="en-US" sz="6000">
                <a:solidFill>
                  <a:srgbClr val="FFFFFF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美術風格</a:t>
            </a:r>
            <a:endParaRPr lang="zh-TW" altLang="en-US" sz="6000" dirty="0">
              <a:solidFill>
                <a:srgbClr val="FFFFFF"/>
              </a:solidFill>
              <a:latin typeface="DFKai-SB" panose="03000509000000000000" pitchFamily="65" charset="-120"/>
              <a:ea typeface="DFKai-SB" panose="03000509000000000000" pitchFamily="65" charset="-120"/>
              <a:cs typeface="Microsoft JhengHei"/>
              <a:sym typeface="Microsoft Jheng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1;p14"/>
          <p:cNvSpPr txBox="1">
            <a:spLocks/>
          </p:cNvSpPr>
          <p:nvPr/>
        </p:nvSpPr>
        <p:spPr>
          <a:xfrm>
            <a:off x="159300" y="3618921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15000"/>
              </a:lnSpc>
              <a:buSzPts val="1100"/>
            </a:pPr>
            <a:r>
              <a:rPr lang="zh-TW" altLang="en-US" sz="6000" dirty="0" smtClean="0">
                <a:solidFill>
                  <a:srgbClr val="FFFFFF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遊戲</a:t>
            </a:r>
            <a:r>
              <a:rPr lang="zh-TW" altLang="en-US" sz="6000" dirty="0">
                <a:solidFill>
                  <a:srgbClr val="FFFFFF"/>
                </a:solidFill>
                <a:latin typeface="DFKai-SB" panose="03000509000000000000" pitchFamily="65" charset="-120"/>
                <a:ea typeface="DFKai-SB" panose="03000509000000000000" pitchFamily="65" charset="-120"/>
              </a:rPr>
              <a:t>核心</a:t>
            </a:r>
            <a:endParaRPr lang="zh-TW" altLang="en-US" sz="6000" dirty="0">
              <a:solidFill>
                <a:srgbClr val="FFFFFF"/>
              </a:solidFill>
              <a:latin typeface="DFKai-SB" panose="03000509000000000000" pitchFamily="65" charset="-120"/>
              <a:ea typeface="DFKai-SB" panose="03000509000000000000" pitchFamily="65" charset="-120"/>
              <a:cs typeface="Microsoft JhengHei"/>
              <a:sym typeface="Microsoft JhengHei"/>
            </a:endParaRPr>
          </a:p>
        </p:txBody>
      </p:sp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8326" y="419539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3600" dirty="0" smtClean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</a:t>
            </a:r>
            <a:r>
              <a:rPr lang="zh-TW" sz="3600" dirty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架構、主流程與子系統模組</a:t>
            </a:r>
            <a:endParaRPr sz="3600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329117" y="40765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3600" dirty="0" smtClean="0">
                <a:solidFill>
                  <a:srgbClr val="FFFFFF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程式架構</a:t>
            </a:r>
            <a:endParaRPr sz="3600" dirty="0">
              <a:solidFill>
                <a:srgbClr val="FFFFFF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/>
          <p:cNvSpPr/>
          <p:nvPr/>
        </p:nvSpPr>
        <p:spPr>
          <a:xfrm>
            <a:off x="5577608" y="2333180"/>
            <a:ext cx="12673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2800" dirty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互動區</a:t>
            </a:r>
            <a:endParaRPr lang="en-US" sz="2800" dirty="0"/>
          </a:p>
        </p:txBody>
      </p:sp>
      <p:sp>
        <p:nvSpPr>
          <p:cNvPr id="5" name="矩形 4"/>
          <p:cNvSpPr/>
          <p:nvPr/>
        </p:nvSpPr>
        <p:spPr>
          <a:xfrm>
            <a:off x="65082" y="4020239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劇情欄</a:t>
            </a:r>
            <a:endParaRPr lang="en-US" sz="2800" dirty="0"/>
          </a:p>
        </p:txBody>
      </p:sp>
      <p:sp>
        <p:nvSpPr>
          <p:cNvPr id="6" name="矩形 5"/>
          <p:cNvSpPr/>
          <p:nvPr/>
        </p:nvSpPr>
        <p:spPr>
          <a:xfrm>
            <a:off x="1148289" y="3787050"/>
            <a:ext cx="10823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房間切換鍵</a:t>
            </a:r>
            <a:endParaRPr lang="en-US" dirty="0"/>
          </a:p>
        </p:txBody>
      </p:sp>
      <p:sp>
        <p:nvSpPr>
          <p:cNvPr id="7" name="矩形 6"/>
          <p:cNvSpPr/>
          <p:nvPr/>
        </p:nvSpPr>
        <p:spPr>
          <a:xfrm>
            <a:off x="378591" y="1993509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00" dirty="0">
                <a:solidFill>
                  <a:srgbClr val="FFFFFF"/>
                </a:solidFill>
                <a:latin typeface="DFKai-SB"/>
                <a:ea typeface="DFKai-SB"/>
                <a:cs typeface="DFKai-SB"/>
                <a:sym typeface="DFKai-SB"/>
              </a:rPr>
              <a:t>物件區</a:t>
            </a:r>
            <a:endParaRPr lang="en-US" sz="1800" dirty="0"/>
          </a:p>
        </p:txBody>
      </p:sp>
      <p:sp>
        <p:nvSpPr>
          <p:cNvPr id="9" name="標題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66432" y="1811383"/>
            <a:ext cx="800219" cy="178525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4000" dirty="0" smtClean="0">
                <a:solidFill>
                  <a:schemeClr val="bg1"/>
                </a:solidFill>
              </a:rPr>
              <a:t>遊戲</a:t>
            </a:r>
            <a:endParaRPr lang="en-US" sz="4000" dirty="0">
              <a:solidFill>
                <a:schemeClr val="bg1"/>
              </a:solidFill>
            </a:endParaRPr>
          </a:p>
        </p:txBody>
      </p:sp>
      <p:cxnSp>
        <p:nvCxnSpPr>
          <p:cNvPr id="6" name="直線接點 5"/>
          <p:cNvCxnSpPr/>
          <p:nvPr/>
        </p:nvCxnSpPr>
        <p:spPr>
          <a:xfrm flipV="1">
            <a:off x="1097280" y="1334384"/>
            <a:ext cx="1398270" cy="1369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/>
          <p:cNvCxnSpPr/>
          <p:nvPr/>
        </p:nvCxnSpPr>
        <p:spPr>
          <a:xfrm flipV="1">
            <a:off x="1097279" y="2697480"/>
            <a:ext cx="1404802" cy="6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1097280" y="2704011"/>
            <a:ext cx="1579245" cy="16965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/>
          <p:cNvSpPr txBox="1"/>
          <p:nvPr/>
        </p:nvSpPr>
        <p:spPr>
          <a:xfrm>
            <a:off x="2220686" y="696927"/>
            <a:ext cx="3065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 smtClean="0">
                <a:solidFill>
                  <a:schemeClr val="bg1"/>
                </a:solidFill>
              </a:rPr>
              <a:t>物件套用範本</a:t>
            </a:r>
            <a:r>
              <a:rPr lang="en-US" altLang="zh-TW" sz="3200" dirty="0" smtClean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zh-TW" altLang="en-US" sz="3200" dirty="0">
                <a:solidFill>
                  <a:schemeClr val="bg1"/>
                </a:solidFill>
              </a:rPr>
              <a:t>子</a:t>
            </a:r>
            <a:r>
              <a:rPr lang="zh-TW" altLang="en-US" sz="3200" dirty="0" smtClean="0">
                <a:solidFill>
                  <a:schemeClr val="bg1"/>
                </a:solidFill>
              </a:rPr>
              <a:t>運作系統</a:t>
            </a:r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2" name="群組 1"/>
          <p:cNvGrpSpPr/>
          <p:nvPr/>
        </p:nvGrpSpPr>
        <p:grpSpPr>
          <a:xfrm>
            <a:off x="4933406" y="923109"/>
            <a:ext cx="3988520" cy="584775"/>
            <a:chOff x="4933406" y="923109"/>
            <a:chExt cx="3988520" cy="584775"/>
          </a:xfrm>
        </p:grpSpPr>
        <p:cxnSp>
          <p:nvCxnSpPr>
            <p:cNvPr id="16" name="直線接點 15"/>
            <p:cNvCxnSpPr/>
            <p:nvPr/>
          </p:nvCxnSpPr>
          <p:spPr>
            <a:xfrm flipV="1">
              <a:off x="4933406" y="1189370"/>
              <a:ext cx="988423" cy="653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字方塊 16"/>
            <p:cNvSpPr txBox="1"/>
            <p:nvPr/>
          </p:nvSpPr>
          <p:spPr>
            <a:xfrm>
              <a:off x="5856509" y="923109"/>
              <a:ext cx="30654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background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群組 2"/>
          <p:cNvGrpSpPr/>
          <p:nvPr/>
        </p:nvGrpSpPr>
        <p:grpSpPr>
          <a:xfrm>
            <a:off x="4939937" y="1200264"/>
            <a:ext cx="3995052" cy="866269"/>
            <a:chOff x="4939937" y="1200264"/>
            <a:chExt cx="3995052" cy="866269"/>
          </a:xfrm>
        </p:grpSpPr>
        <p:sp>
          <p:nvSpPr>
            <p:cNvPr id="18" name="文字方塊 17"/>
            <p:cNvSpPr txBox="1"/>
            <p:nvPr/>
          </p:nvSpPr>
          <p:spPr>
            <a:xfrm>
              <a:off x="5869572" y="1481758"/>
              <a:ext cx="30654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objects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直線接點 23"/>
            <p:cNvCxnSpPr>
              <a:endCxn id="18" idx="1"/>
            </p:cNvCxnSpPr>
            <p:nvPr/>
          </p:nvCxnSpPr>
          <p:spPr>
            <a:xfrm>
              <a:off x="4939937" y="1200264"/>
              <a:ext cx="929635" cy="5738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群組 4"/>
          <p:cNvGrpSpPr/>
          <p:nvPr/>
        </p:nvGrpSpPr>
        <p:grpSpPr>
          <a:xfrm>
            <a:off x="4933406" y="1204385"/>
            <a:ext cx="4001583" cy="1420797"/>
            <a:chOff x="4933406" y="1204385"/>
            <a:chExt cx="4001583" cy="1420797"/>
          </a:xfrm>
        </p:grpSpPr>
        <p:sp>
          <p:nvSpPr>
            <p:cNvPr id="19" name="文字方塊 18"/>
            <p:cNvSpPr txBox="1"/>
            <p:nvPr/>
          </p:nvSpPr>
          <p:spPr>
            <a:xfrm>
              <a:off x="5869572" y="2040407"/>
              <a:ext cx="30654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 smtClean="0">
                  <a:solidFill>
                    <a:schemeClr val="bg1"/>
                  </a:solidFill>
                </a:rPr>
                <a:t>textdisplay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26" name="直線接點 25"/>
            <p:cNvCxnSpPr>
              <a:endCxn id="19" idx="1"/>
            </p:cNvCxnSpPr>
            <p:nvPr/>
          </p:nvCxnSpPr>
          <p:spPr>
            <a:xfrm>
              <a:off x="4933406" y="1204385"/>
              <a:ext cx="936166" cy="112841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群組 7"/>
          <p:cNvGrpSpPr/>
          <p:nvPr/>
        </p:nvGrpSpPr>
        <p:grpSpPr>
          <a:xfrm>
            <a:off x="4939937" y="1189370"/>
            <a:ext cx="3995052" cy="2020587"/>
            <a:chOff x="4939937" y="1189370"/>
            <a:chExt cx="3995052" cy="2020587"/>
          </a:xfrm>
        </p:grpSpPr>
        <p:sp>
          <p:nvSpPr>
            <p:cNvPr id="20" name="文字方塊 19"/>
            <p:cNvSpPr txBox="1"/>
            <p:nvPr/>
          </p:nvSpPr>
          <p:spPr>
            <a:xfrm>
              <a:off x="5869572" y="2625182"/>
              <a:ext cx="30654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 smtClean="0">
                  <a:solidFill>
                    <a:schemeClr val="bg1"/>
                  </a:solidFill>
                </a:rPr>
                <a:t>enterpassclass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28" name="直線接點 27"/>
            <p:cNvCxnSpPr>
              <a:endCxn id="20" idx="1"/>
            </p:cNvCxnSpPr>
            <p:nvPr/>
          </p:nvCxnSpPr>
          <p:spPr>
            <a:xfrm>
              <a:off x="4939937" y="1189370"/>
              <a:ext cx="929635" cy="1728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群組 8"/>
          <p:cNvGrpSpPr/>
          <p:nvPr/>
        </p:nvGrpSpPr>
        <p:grpSpPr>
          <a:xfrm>
            <a:off x="4946468" y="1215496"/>
            <a:ext cx="4197532" cy="2579236"/>
            <a:chOff x="4946468" y="1215496"/>
            <a:chExt cx="4197532" cy="2579236"/>
          </a:xfrm>
        </p:grpSpPr>
        <p:sp>
          <p:nvSpPr>
            <p:cNvPr id="21" name="文字方塊 20"/>
            <p:cNvSpPr txBox="1"/>
            <p:nvPr/>
          </p:nvSpPr>
          <p:spPr>
            <a:xfrm>
              <a:off x="5856508" y="3209957"/>
              <a:ext cx="328749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 smtClean="0">
                  <a:solidFill>
                    <a:schemeClr val="bg1"/>
                  </a:solidFill>
                </a:rPr>
                <a:t>diarypagedisplay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  <p:cxnSp>
          <p:nvCxnSpPr>
            <p:cNvPr id="30" name="直線接點 29"/>
            <p:cNvCxnSpPr>
              <a:endCxn id="21" idx="1"/>
            </p:cNvCxnSpPr>
            <p:nvPr/>
          </p:nvCxnSpPr>
          <p:spPr>
            <a:xfrm>
              <a:off x="4946468" y="1215496"/>
              <a:ext cx="910040" cy="228684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文字方塊 31"/>
          <p:cNvSpPr txBox="1"/>
          <p:nvPr/>
        </p:nvSpPr>
        <p:spPr>
          <a:xfrm>
            <a:off x="2295525" y="3711174"/>
            <a:ext cx="3065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 smtClean="0">
                <a:solidFill>
                  <a:schemeClr val="bg1"/>
                </a:solidFill>
              </a:rPr>
              <a:t>劇情控制系統</a:t>
            </a:r>
            <a:endParaRPr lang="en-US" altLang="zh-TW" sz="3200" dirty="0" smtClean="0">
              <a:solidFill>
                <a:schemeClr val="bg1"/>
              </a:solidFill>
            </a:endParaRPr>
          </a:p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Stage0&amp;1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2353492" y="2291226"/>
            <a:ext cx="3065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dirty="0" smtClean="0">
                <a:solidFill>
                  <a:schemeClr val="bg1"/>
                </a:solidFill>
              </a:rPr>
              <a:t>主要運作系統</a:t>
            </a:r>
            <a:r>
              <a:rPr lang="en-US" altLang="zh-TW" sz="3200" dirty="0" smtClean="0">
                <a:solidFill>
                  <a:schemeClr val="bg1"/>
                </a:solidFill>
              </a:rPr>
              <a:t>(</a:t>
            </a:r>
            <a:r>
              <a:rPr lang="en-US" altLang="zh-TW" sz="3200" dirty="0" err="1" smtClean="0">
                <a:solidFill>
                  <a:schemeClr val="bg1"/>
                </a:solidFill>
              </a:rPr>
              <a:t>GameSys</a:t>
            </a:r>
            <a:r>
              <a:rPr lang="en-US" altLang="zh-TW" sz="3200" dirty="0" smtClean="0">
                <a:solidFill>
                  <a:schemeClr val="bg1"/>
                </a:solidFill>
              </a:rPr>
              <a:t>)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75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5" grpId="0"/>
      <p:bldP spid="32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66432" y="1811383"/>
            <a:ext cx="800219" cy="178525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zh-TW" altLang="en-US" sz="4000" dirty="0" smtClean="0">
                <a:solidFill>
                  <a:schemeClr val="bg1"/>
                </a:solidFill>
              </a:rPr>
              <a:t>遊戲</a:t>
            </a:r>
            <a:endParaRPr lang="en-US" sz="4000" dirty="0">
              <a:solidFill>
                <a:schemeClr val="bg1"/>
              </a:solidFill>
            </a:endParaRPr>
          </a:p>
        </p:txBody>
      </p:sp>
      <p:cxnSp>
        <p:nvCxnSpPr>
          <p:cNvPr id="22" name="直線接點 21"/>
          <p:cNvCxnSpPr/>
          <p:nvPr/>
        </p:nvCxnSpPr>
        <p:spPr>
          <a:xfrm flipV="1">
            <a:off x="5235039" y="1642333"/>
            <a:ext cx="822960" cy="9556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/>
          <p:cNvSpPr txBox="1"/>
          <p:nvPr/>
        </p:nvSpPr>
        <p:spPr>
          <a:xfrm>
            <a:off x="5783957" y="645903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bg1"/>
                </a:solidFill>
              </a:rPr>
              <a:t>def</a:t>
            </a:r>
            <a:r>
              <a:rPr lang="en-US" sz="3200" dirty="0" smtClean="0">
                <a:solidFill>
                  <a:schemeClr val="bg1"/>
                </a:solidFill>
              </a:rPr>
              <a:t>  __</a:t>
            </a:r>
            <a:r>
              <a:rPr lang="en-US" sz="3200" dirty="0" err="1" smtClean="0">
                <a:solidFill>
                  <a:schemeClr val="bg1"/>
                </a:solidFill>
              </a:rPr>
              <a:t>init</a:t>
            </a:r>
            <a:r>
              <a:rPr lang="en-US" sz="3200" dirty="0" smtClean="0">
                <a:solidFill>
                  <a:schemeClr val="bg1"/>
                </a:solidFill>
              </a:rPr>
              <a:t>__(self)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6057999" y="1197428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bg1"/>
                </a:solidFill>
              </a:rPr>
              <a:t>whilerepeat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27" name="直線接點 26"/>
          <p:cNvCxnSpPr/>
          <p:nvPr/>
        </p:nvCxnSpPr>
        <p:spPr>
          <a:xfrm flipH="1" flipV="1">
            <a:off x="6927671" y="1736038"/>
            <a:ext cx="4352" cy="362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字方塊 30"/>
          <p:cNvSpPr txBox="1"/>
          <p:nvPr/>
        </p:nvSpPr>
        <p:spPr>
          <a:xfrm>
            <a:off x="5711061" y="2019690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bg1"/>
                </a:solidFill>
              </a:rPr>
              <a:t>eventupdate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3" name="文字方塊 32"/>
          <p:cNvSpPr txBox="1"/>
          <p:nvPr/>
        </p:nvSpPr>
        <p:spPr>
          <a:xfrm>
            <a:off x="6155613" y="2040761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update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4" name="文字方塊 33"/>
          <p:cNvSpPr txBox="1"/>
          <p:nvPr/>
        </p:nvSpPr>
        <p:spPr>
          <a:xfrm>
            <a:off x="5933337" y="1989298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bg1"/>
                </a:solidFill>
              </a:rPr>
              <a:t>swaproom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5587433" y="2030225"/>
            <a:ext cx="36529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Diary management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17" name="直線接點 16"/>
          <p:cNvCxnSpPr/>
          <p:nvPr/>
        </p:nvCxnSpPr>
        <p:spPr>
          <a:xfrm flipV="1">
            <a:off x="5235039" y="983673"/>
            <a:ext cx="549234" cy="16025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/>
          <p:cNvCxnSpPr/>
          <p:nvPr/>
        </p:nvCxnSpPr>
        <p:spPr>
          <a:xfrm>
            <a:off x="5240210" y="2584608"/>
            <a:ext cx="815923" cy="6314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/>
          <p:cNvSpPr txBox="1"/>
          <p:nvPr/>
        </p:nvSpPr>
        <p:spPr>
          <a:xfrm>
            <a:off x="6091381" y="2841952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Execute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26" name="直線接點 25"/>
          <p:cNvCxnSpPr/>
          <p:nvPr/>
        </p:nvCxnSpPr>
        <p:spPr>
          <a:xfrm>
            <a:off x="5226370" y="2584608"/>
            <a:ext cx="829763" cy="13650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/>
          <p:cNvSpPr txBox="1"/>
          <p:nvPr/>
        </p:nvSpPr>
        <p:spPr>
          <a:xfrm>
            <a:off x="6125804" y="3667643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Diary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29" name="直線接點 28"/>
          <p:cNvCxnSpPr/>
          <p:nvPr/>
        </p:nvCxnSpPr>
        <p:spPr>
          <a:xfrm>
            <a:off x="5254672" y="2591210"/>
            <a:ext cx="1058571" cy="116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/>
          <p:cNvSpPr txBox="1"/>
          <p:nvPr/>
        </p:nvSpPr>
        <p:spPr>
          <a:xfrm>
            <a:off x="6307439" y="2281677"/>
            <a:ext cx="33353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Menu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38" name="直線接點 37"/>
          <p:cNvCxnSpPr/>
          <p:nvPr/>
        </p:nvCxnSpPr>
        <p:spPr>
          <a:xfrm flipV="1">
            <a:off x="1097280" y="1334384"/>
            <a:ext cx="1398270" cy="13696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/>
          <p:cNvCxnSpPr/>
          <p:nvPr/>
        </p:nvCxnSpPr>
        <p:spPr>
          <a:xfrm flipV="1">
            <a:off x="1097279" y="2697480"/>
            <a:ext cx="1404802" cy="65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>
            <a:off x="1097280" y="2704011"/>
            <a:ext cx="1579245" cy="16965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/>
          <p:cNvSpPr txBox="1"/>
          <p:nvPr/>
        </p:nvSpPr>
        <p:spPr>
          <a:xfrm>
            <a:off x="2220686" y="696927"/>
            <a:ext cx="3065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物件套用範本</a:t>
            </a:r>
            <a:r>
              <a:rPr kumimoji="0" lang="en-US" altLang="zh-TW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&amp;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子</a:t>
            </a:r>
            <a:r>
              <a:rPr kumimoji="0" lang="zh-TW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運作系統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2" name="文字方塊 41"/>
          <p:cNvSpPr txBox="1"/>
          <p:nvPr/>
        </p:nvSpPr>
        <p:spPr>
          <a:xfrm>
            <a:off x="2295525" y="3711174"/>
            <a:ext cx="3065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劇情控制系統</a:t>
            </a:r>
            <a:endParaRPr kumimoji="0" lang="en-US" altLang="zh-TW" sz="32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Stage0&amp;1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3" name="文字方塊 42"/>
          <p:cNvSpPr txBox="1"/>
          <p:nvPr/>
        </p:nvSpPr>
        <p:spPr>
          <a:xfrm>
            <a:off x="2353492" y="2291226"/>
            <a:ext cx="30654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主要運作系統</a:t>
            </a:r>
            <a:r>
              <a:rPr kumimoji="0" lang="en-US" altLang="zh-TW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(</a:t>
            </a:r>
            <a:r>
              <a:rPr kumimoji="0" lang="en-US" altLang="zh-TW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GameSys</a:t>
            </a:r>
            <a:r>
              <a:rPr kumimoji="0" lang="en-US" altLang="zh-TW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)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3022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  <p:bldP spid="25" grpId="0"/>
      <p:bldP spid="25" grpId="1"/>
      <p:bldP spid="31" grpId="0"/>
      <p:bldP spid="31" grpId="1"/>
      <p:bldP spid="31" grpId="2"/>
      <p:bldP spid="33" grpId="0"/>
      <p:bldP spid="33" grpId="1"/>
      <p:bldP spid="33" grpId="2"/>
      <p:bldP spid="34" grpId="0"/>
      <p:bldP spid="34" grpId="1"/>
      <p:bldP spid="34" grpId="2"/>
      <p:bldP spid="16" grpId="0"/>
      <p:bldP spid="16" grpId="1"/>
      <p:bldP spid="16" grpId="2"/>
      <p:bldP spid="24" grpId="0"/>
      <p:bldP spid="24" grpId="1"/>
      <p:bldP spid="28" grpId="0"/>
      <p:bldP spid="28" grpId="1"/>
      <p:bldP spid="30" grpId="0"/>
      <p:bldP spid="30" grpId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397</Words>
  <Application>Microsoft Office PowerPoint</Application>
  <PresentationFormat>如螢幕大小 (16:9)</PresentationFormat>
  <Paragraphs>83</Paragraphs>
  <Slides>11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BiauKai</vt:lpstr>
      <vt:lpstr>DFKai-SB</vt:lpstr>
      <vt:lpstr>Microsoft JhengHei</vt:lpstr>
      <vt:lpstr>Arial</vt:lpstr>
      <vt:lpstr>Simple Light</vt:lpstr>
      <vt:lpstr> </vt:lpstr>
      <vt:lpstr>劇情介紹</vt:lpstr>
      <vt:lpstr>PowerPoint 簡報</vt:lpstr>
      <vt:lpstr>PowerPoint 簡報</vt:lpstr>
      <vt:lpstr>主架構、主流程與子系統模組</vt:lpstr>
      <vt:lpstr>程式架構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cp:lastModifiedBy>andrew kuo</cp:lastModifiedBy>
  <cp:revision>11</cp:revision>
  <dcterms:modified xsi:type="dcterms:W3CDTF">2019-06-19T12:29:17Z</dcterms:modified>
</cp:coreProperties>
</file>